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5c37ade42d5d9d8a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c37ade42d5d9d8a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f6d559a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f6d559a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ec5a8d4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ec5a8d4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d40066dc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d40066dc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7e89643635a5bd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7e89643635a5bd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eebec878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eebec878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5c37ade42d5d9d8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5c37ade42d5d9d8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5c37ade42d5d9d8a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c37ade42d5d9d8a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5c37ade42d5d9d8a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c37ade42d5d9d8a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5c37ade42d5d9d8a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c37ade42d5d9d8a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fe4e886a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fe4e886a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fc61390a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fc61390a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5c37ade42d5d9d8a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c37ade42d5d9d8a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f9f43194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f9f43194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hyperlink" Target="http://www.youtube.com/watch?v=AInCqm5nCzw" TargetMode="External"/><Relationship Id="rId5" Type="http://schemas.openxmlformats.org/officeDocument/2006/relationships/image" Target="../media/image2.jpg"/><Relationship Id="rId6" Type="http://schemas.openxmlformats.org/officeDocument/2006/relationships/hyperlink" Target="http://www.youtube.com/watch?v=-jJ5PPcLUw8" TargetMode="External"/><Relationship Id="rId7"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31.jp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4.jpg"/><Relationship Id="rId4" Type="http://schemas.openxmlformats.org/officeDocument/2006/relationships/image" Target="../media/image30.jpg"/><Relationship Id="rId9" Type="http://schemas.openxmlformats.org/officeDocument/2006/relationships/image" Target="../media/image29.png"/><Relationship Id="rId5" Type="http://schemas.openxmlformats.org/officeDocument/2006/relationships/image" Target="../media/image27.jpg"/><Relationship Id="rId6" Type="http://schemas.openxmlformats.org/officeDocument/2006/relationships/image" Target="../media/image33.jpg"/><Relationship Id="rId7" Type="http://schemas.openxmlformats.org/officeDocument/2006/relationships/image" Target="../media/image23.jpg"/><Relationship Id="rId8"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1.jpg"/><Relationship Id="rId5"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28.jpg"/><Relationship Id="rId5" Type="http://schemas.openxmlformats.org/officeDocument/2006/relationships/image" Target="../media/image5.jpg"/><Relationship Id="rId6" Type="http://schemas.openxmlformats.org/officeDocument/2006/relationships/image" Target="../media/image21.jpg"/><Relationship Id="rId7"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610950" y="2529325"/>
            <a:ext cx="4459200" cy="248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600">
                <a:solidFill>
                  <a:srgbClr val="FFFFFF"/>
                </a:solidFill>
                <a:latin typeface="Amatic SC"/>
                <a:ea typeface="Amatic SC"/>
                <a:cs typeface="Amatic SC"/>
                <a:sym typeface="Amatic SC"/>
              </a:rPr>
              <a:t>Einstein’s Theory</a:t>
            </a:r>
            <a:endParaRPr sz="5600">
              <a:solidFill>
                <a:srgbClr val="FFFFFF"/>
              </a:solidFill>
              <a:latin typeface="Amatic SC"/>
              <a:ea typeface="Amatic SC"/>
              <a:cs typeface="Amatic SC"/>
              <a:sym typeface="Amatic SC"/>
            </a:endParaRPr>
          </a:p>
          <a:p>
            <a:pPr indent="0" lvl="0" marL="0" rtl="0" algn="l">
              <a:spcBef>
                <a:spcPts val="0"/>
              </a:spcBef>
              <a:spcAft>
                <a:spcPts val="0"/>
              </a:spcAft>
              <a:buNone/>
            </a:pPr>
            <a:r>
              <a:rPr lang="en" sz="5600">
                <a:solidFill>
                  <a:srgbClr val="FFFFFF"/>
                </a:solidFill>
                <a:latin typeface="Amatic SC"/>
                <a:ea typeface="Amatic SC"/>
                <a:cs typeface="Amatic SC"/>
                <a:sym typeface="Amatic SC"/>
              </a:rPr>
              <a:t>    on relativity</a:t>
            </a:r>
            <a:endParaRPr sz="5600">
              <a:solidFill>
                <a:srgbClr val="FFFFFF"/>
              </a:solidFill>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2"/>
          <p:cNvSpPr txBox="1"/>
          <p:nvPr>
            <p:ph type="title"/>
          </p:nvPr>
        </p:nvSpPr>
        <p:spPr>
          <a:xfrm>
            <a:off x="41700" y="70375"/>
            <a:ext cx="5575800" cy="8382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4700">
                <a:solidFill>
                  <a:srgbClr val="F3F3F3"/>
                </a:solidFill>
                <a:latin typeface="Roboto Mono"/>
                <a:ea typeface="Roboto Mono"/>
                <a:cs typeface="Roboto Mono"/>
                <a:sym typeface="Roboto Mono"/>
              </a:rPr>
              <a:t>Time dilation</a:t>
            </a:r>
            <a:endParaRPr b="1" sz="4700">
              <a:solidFill>
                <a:srgbClr val="F3F3F3"/>
              </a:solidFill>
              <a:latin typeface="Roboto Mono"/>
              <a:ea typeface="Roboto Mono"/>
              <a:cs typeface="Roboto Mono"/>
              <a:sym typeface="Roboto Mono"/>
            </a:endParaRPr>
          </a:p>
        </p:txBody>
      </p:sp>
      <p:sp>
        <p:nvSpPr>
          <p:cNvPr id="123" name="Google Shape;123;p22"/>
          <p:cNvSpPr txBox="1"/>
          <p:nvPr>
            <p:ph idx="1" type="body"/>
          </p:nvPr>
        </p:nvSpPr>
        <p:spPr>
          <a:xfrm>
            <a:off x="326250" y="999175"/>
            <a:ext cx="4810200" cy="3605400"/>
          </a:xfrm>
          <a:prstGeom prst="rect">
            <a:avLst/>
          </a:prstGeom>
          <a:solidFill>
            <a:srgbClr val="F3F3F3"/>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06666"/>
                </a:solidFill>
                <a:latin typeface="Comfortaa"/>
                <a:ea typeface="Comfortaa"/>
                <a:cs typeface="Comfortaa"/>
                <a:sym typeface="Comfortaa"/>
              </a:rPr>
              <a:t>Time dilation is a elapsed difference measured by two clocks.</a:t>
            </a:r>
            <a:endParaRPr>
              <a:solidFill>
                <a:srgbClr val="E06666"/>
              </a:solidFill>
              <a:latin typeface="Comfortaa"/>
              <a:ea typeface="Comfortaa"/>
              <a:cs typeface="Comfortaa"/>
              <a:sym typeface="Comfortaa"/>
            </a:endParaRPr>
          </a:p>
          <a:p>
            <a:pPr indent="-342900" lvl="0" marL="457200" rtl="0" algn="l">
              <a:spcBef>
                <a:spcPts val="1600"/>
              </a:spcBef>
              <a:spcAft>
                <a:spcPts val="0"/>
              </a:spcAft>
              <a:buClr>
                <a:srgbClr val="6AA84F"/>
              </a:buClr>
              <a:buSzPts val="1800"/>
              <a:buFont typeface="Comfortaa"/>
              <a:buChar char="●"/>
            </a:pPr>
            <a:r>
              <a:rPr lang="en">
                <a:solidFill>
                  <a:srgbClr val="6AA84F"/>
                </a:solidFill>
                <a:latin typeface="Comfortaa"/>
                <a:ea typeface="Comfortaa"/>
                <a:cs typeface="Comfortaa"/>
                <a:sym typeface="Comfortaa"/>
              </a:rPr>
              <a:t>Difference in their velocity </a:t>
            </a:r>
            <a:endParaRPr>
              <a:solidFill>
                <a:srgbClr val="6AA84F"/>
              </a:solidFill>
              <a:latin typeface="Comfortaa"/>
              <a:ea typeface="Comfortaa"/>
              <a:cs typeface="Comfortaa"/>
              <a:sym typeface="Comfortaa"/>
            </a:endParaRPr>
          </a:p>
          <a:p>
            <a:pPr indent="-342900" lvl="0" marL="457200" rtl="0" algn="l">
              <a:spcBef>
                <a:spcPts val="0"/>
              </a:spcBef>
              <a:spcAft>
                <a:spcPts val="0"/>
              </a:spcAft>
              <a:buClr>
                <a:srgbClr val="6AA84F"/>
              </a:buClr>
              <a:buSzPts val="1800"/>
              <a:buFont typeface="Comfortaa"/>
              <a:buChar char="●"/>
            </a:pPr>
            <a:r>
              <a:rPr lang="en">
                <a:solidFill>
                  <a:srgbClr val="6AA84F"/>
                </a:solidFill>
                <a:latin typeface="Comfortaa"/>
                <a:ea typeface="Comfortaa"/>
                <a:cs typeface="Comfortaa"/>
                <a:sym typeface="Comfortaa"/>
              </a:rPr>
              <a:t>Gravitational potential difference </a:t>
            </a:r>
            <a:endParaRPr>
              <a:solidFill>
                <a:srgbClr val="6AA84F"/>
              </a:solidFill>
              <a:latin typeface="Comfortaa"/>
              <a:ea typeface="Comfortaa"/>
              <a:cs typeface="Comfortaa"/>
              <a:sym typeface="Comfortaa"/>
            </a:endParaRPr>
          </a:p>
          <a:p>
            <a:pPr indent="0" lvl="0" marL="0" rtl="0" algn="l">
              <a:spcBef>
                <a:spcPts val="1600"/>
              </a:spcBef>
              <a:spcAft>
                <a:spcPts val="0"/>
              </a:spcAft>
              <a:buNone/>
            </a:pPr>
            <a:r>
              <a:rPr lang="en">
                <a:solidFill>
                  <a:srgbClr val="990000"/>
                </a:solidFill>
                <a:latin typeface="Comfortaa"/>
                <a:ea typeface="Comfortaa"/>
                <a:cs typeface="Comfortaa"/>
                <a:sym typeface="Comfortaa"/>
              </a:rPr>
              <a:t>In simple words:-</a:t>
            </a:r>
            <a:endParaRPr>
              <a:solidFill>
                <a:srgbClr val="990000"/>
              </a:solidFill>
              <a:latin typeface="Comfortaa"/>
              <a:ea typeface="Comfortaa"/>
              <a:cs typeface="Comfortaa"/>
              <a:sym typeface="Comfortaa"/>
            </a:endParaRPr>
          </a:p>
          <a:p>
            <a:pPr indent="0" lvl="0" marL="0" rtl="0" algn="l">
              <a:spcBef>
                <a:spcPts val="1600"/>
              </a:spcBef>
              <a:spcAft>
                <a:spcPts val="1600"/>
              </a:spcAft>
              <a:buNone/>
            </a:pPr>
            <a:r>
              <a:rPr lang="en">
                <a:solidFill>
                  <a:srgbClr val="000000"/>
                </a:solidFill>
                <a:latin typeface="Comfortaa"/>
                <a:ea typeface="Comfortaa"/>
                <a:cs typeface="Comfortaa"/>
                <a:sym typeface="Comfortaa"/>
              </a:rPr>
              <a:t>The rate at which time passes is different depending on how fast your moving and how much you are accelerating.</a:t>
            </a:r>
            <a:endParaRPr>
              <a:solidFill>
                <a:srgbClr val="000000"/>
              </a:solidFill>
              <a:latin typeface="Comfortaa"/>
              <a:ea typeface="Comfortaa"/>
              <a:cs typeface="Comfortaa"/>
              <a:sym typeface="Comfortaa"/>
            </a:endParaRPr>
          </a:p>
        </p:txBody>
      </p:sp>
      <p:pic>
        <p:nvPicPr>
          <p:cNvPr descr="This episode of Crash Course Physics is supported by Prudential. Go to www.raceforretirement.com to learn how, if you start saving today, you can continue to enjoy the things you love tomorrow. &#10;&#10;So we've all heard of relativity, right? But... what is relativity? And how does it relate to light? And motion? In this episode of Crash Course Physics, Shini talks to us about perspective, observation, and how relativity is REALLY weird!&#10;&#10;&#10;Want more Crash Course in person? We'll be at NerdCon: Nerdfighteria in Boston on February 25th and 26th! For more information, go to http://www.nerdconnerdfighteria.com/&#10;&#10;***&#10;&#10;Get your own Crash Course Physics mug from DFTBA: http://store.dftba.com/products/crash...&#10;&#10;The Latest from PBS Digital Studios: https://www.youtube.com/playlist?list...&#10;&#10;--&#10;&#10;Produced in collaboration with PBS Digital Studios: http://youtube.com/pbsdigitalstudios&#10;&#10;--&#10;&#10;Want to find Crash Course elsewhere on the internet?&#10;Facebook - http://www.facebook.com/YouTubeCrashC...&#10;Twitter - http://www.twitter.com/TheCrashCourse&#10;Tumblr - http://thecrashcourse.tumblr.com &#10;Support CrashCourse on Patreon: http://www.patreon.com/crashcourse&#10;&#10;CC Kids: http://www.youtube.com/crashcoursekids" id="124" name="Google Shape;124;p22" title="Special Relativity: Crash Course Physics #42">
            <a:hlinkClick r:id="rId4"/>
          </p:cNvPr>
          <p:cNvPicPr preferRelativeResize="0"/>
          <p:nvPr/>
        </p:nvPicPr>
        <p:blipFill>
          <a:blip r:embed="rId5">
            <a:alphaModFix/>
          </a:blip>
          <a:stretch>
            <a:fillRect/>
          </a:stretch>
        </p:blipFill>
        <p:spPr>
          <a:xfrm>
            <a:off x="5818975" y="3371075"/>
            <a:ext cx="2605200" cy="1492825"/>
          </a:xfrm>
          <a:prstGeom prst="rect">
            <a:avLst/>
          </a:prstGeom>
          <a:noFill/>
          <a:ln>
            <a:noFill/>
          </a:ln>
        </p:spPr>
      </p:pic>
      <p:pic>
        <p:nvPicPr>
          <p:cNvPr descr="Footage Belongs to National Geographic. I do not own this video and post it for educational purposes only and I don't make any money from this upload. I have put subtitles so you can see what they are saying. This is a very interesting series and I highly recommend you to watch it: http://channel.nationalgeographic.com/genius/&#10;Please Subscribe and watch my other videos" id="125" name="Google Shape;125;p22" title="The moment Albert Einstein found out the truth">
            <a:hlinkClick r:id="rId6"/>
          </p:cNvPr>
          <p:cNvPicPr preferRelativeResize="0"/>
          <p:nvPr/>
        </p:nvPicPr>
        <p:blipFill>
          <a:blip r:embed="rId7">
            <a:alphaModFix/>
          </a:blip>
          <a:stretch>
            <a:fillRect/>
          </a:stretch>
        </p:blipFill>
        <p:spPr>
          <a:xfrm>
            <a:off x="5794213" y="1980488"/>
            <a:ext cx="2654725" cy="1354825"/>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3"/>
          <p:cNvSpPr txBox="1"/>
          <p:nvPr>
            <p:ph type="title"/>
          </p:nvPr>
        </p:nvSpPr>
        <p:spPr>
          <a:xfrm>
            <a:off x="5337275" y="2218050"/>
            <a:ext cx="36807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EFEFEF"/>
                </a:solidFill>
                <a:latin typeface="Amatic SC"/>
                <a:ea typeface="Amatic SC"/>
                <a:cs typeface="Amatic SC"/>
                <a:sym typeface="Amatic SC"/>
              </a:rPr>
              <a:t>T</a:t>
            </a:r>
            <a:r>
              <a:rPr lang="en" sz="4000">
                <a:solidFill>
                  <a:srgbClr val="EFEFEF"/>
                </a:solidFill>
                <a:latin typeface="Amatic SC"/>
                <a:ea typeface="Amatic SC"/>
                <a:cs typeface="Amatic SC"/>
                <a:sym typeface="Amatic SC"/>
              </a:rPr>
              <a:t>win paradox explained</a:t>
            </a:r>
            <a:endParaRPr sz="4000">
              <a:solidFill>
                <a:srgbClr val="EFEFEF"/>
              </a:solidFill>
              <a:latin typeface="Amatic SC"/>
              <a:ea typeface="Amatic SC"/>
              <a:cs typeface="Amatic SC"/>
              <a:sym typeface="Amatic S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4"/>
          <p:cNvSpPr txBox="1"/>
          <p:nvPr>
            <p:ph type="title"/>
          </p:nvPr>
        </p:nvSpPr>
        <p:spPr>
          <a:xfrm>
            <a:off x="190925" y="98450"/>
            <a:ext cx="4692300" cy="7968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3700">
                <a:latin typeface="Impact"/>
                <a:ea typeface="Impact"/>
                <a:cs typeface="Impact"/>
                <a:sym typeface="Impact"/>
              </a:rPr>
              <a:t>Length Contraction</a:t>
            </a:r>
            <a:endParaRPr sz="3700">
              <a:latin typeface="Impact"/>
              <a:ea typeface="Impact"/>
              <a:cs typeface="Impact"/>
              <a:sym typeface="Impact"/>
            </a:endParaRPr>
          </a:p>
        </p:txBody>
      </p:sp>
      <p:sp>
        <p:nvSpPr>
          <p:cNvPr id="136" name="Google Shape;136;p24"/>
          <p:cNvSpPr txBox="1"/>
          <p:nvPr>
            <p:ph idx="1" type="body"/>
          </p:nvPr>
        </p:nvSpPr>
        <p:spPr>
          <a:xfrm>
            <a:off x="3546550" y="2713800"/>
            <a:ext cx="5518200" cy="24297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b="1" lang="en" sz="3000">
                <a:solidFill>
                  <a:srgbClr val="FFFFFF"/>
                </a:solidFill>
                <a:latin typeface="Caveat"/>
                <a:ea typeface="Caveat"/>
                <a:cs typeface="Caveat"/>
                <a:sym typeface="Caveat"/>
              </a:rPr>
              <a:t>If something is moving relative to you ,it’s length in the direction it’s moving to will seem shorter than it would if it was not moving relative to you.</a:t>
            </a:r>
            <a:endParaRPr b="1" sz="3000">
              <a:solidFill>
                <a:srgbClr val="FFFFFF"/>
              </a:solidFill>
              <a:latin typeface="Caveat"/>
              <a:ea typeface="Caveat"/>
              <a:cs typeface="Caveat"/>
              <a:sym typeface="Caveat"/>
            </a:endParaRPr>
          </a:p>
        </p:txBody>
      </p:sp>
      <p:sp>
        <p:nvSpPr>
          <p:cNvPr id="137" name="Google Shape;137;p24"/>
          <p:cNvSpPr/>
          <p:nvPr/>
        </p:nvSpPr>
        <p:spPr>
          <a:xfrm>
            <a:off x="75250" y="749350"/>
            <a:ext cx="2510244" cy="1443744"/>
          </a:xfrm>
          <a:prstGeom prst="cloud">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980000"/>
                </a:solidFill>
              </a:rPr>
              <a:t> </a:t>
            </a:r>
            <a:r>
              <a:rPr b="1" lang="en">
                <a:solidFill>
                  <a:srgbClr val="FFFFFF"/>
                </a:solidFill>
              </a:rPr>
              <a:t>Time slows down at high speeds therefore the distance shortens!</a:t>
            </a:r>
            <a:endParaRPr b="1">
              <a:solidFill>
                <a:srgbClr val="FFFFFF"/>
              </a:solidFill>
            </a:endParaRPr>
          </a:p>
        </p:txBody>
      </p:sp>
      <p:sp>
        <p:nvSpPr>
          <p:cNvPr id="138" name="Google Shape;138;p24"/>
          <p:cNvSpPr txBox="1"/>
          <p:nvPr/>
        </p:nvSpPr>
        <p:spPr>
          <a:xfrm>
            <a:off x="19325" y="-25"/>
            <a:ext cx="9144000" cy="51435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300">
                <a:solidFill>
                  <a:srgbClr val="FFFFFF"/>
                </a:solidFill>
                <a:latin typeface="Questrial"/>
                <a:ea typeface="Questrial"/>
                <a:cs typeface="Questrial"/>
                <a:sym typeface="Questrial"/>
              </a:rPr>
              <a:t>so special relativity tells us that because light travels at the same speed, time dilates and length contracts to compensate.</a:t>
            </a:r>
            <a:endParaRPr sz="5000">
              <a:solidFill>
                <a:srgbClr val="FFFFFF"/>
              </a:solidFill>
              <a:latin typeface="Questrial"/>
              <a:ea typeface="Questrial"/>
              <a:cs typeface="Questrial"/>
              <a:sym typeface="Questrial"/>
            </a:endParaRPr>
          </a:p>
        </p:txBody>
      </p:sp>
      <p:pic>
        <p:nvPicPr>
          <p:cNvPr id="139" name="Google Shape;139;p24"/>
          <p:cNvPicPr preferRelativeResize="0"/>
          <p:nvPr/>
        </p:nvPicPr>
        <p:blipFill rotWithShape="1">
          <a:blip r:embed="rId4">
            <a:alphaModFix/>
          </a:blip>
          <a:srcRect b="63065" l="0" r="0" t="2761"/>
          <a:stretch/>
        </p:blipFill>
        <p:spPr>
          <a:xfrm>
            <a:off x="4572000" y="3657950"/>
            <a:ext cx="3867275" cy="1198850"/>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2063987" y="304440"/>
            <a:ext cx="4577400" cy="572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B0F00"/>
                </a:solidFill>
                <a:latin typeface="Courier New"/>
                <a:ea typeface="Courier New"/>
                <a:cs typeface="Courier New"/>
                <a:sym typeface="Courier New"/>
              </a:rPr>
              <a:t>   </a:t>
            </a:r>
            <a:r>
              <a:rPr lang="en" sz="3400">
                <a:solidFill>
                  <a:srgbClr val="FFFFFF"/>
                </a:solidFill>
                <a:latin typeface="Merriweather"/>
                <a:ea typeface="Merriweather"/>
                <a:cs typeface="Merriweather"/>
                <a:sym typeface="Merriweather"/>
              </a:rPr>
              <a:t>   </a:t>
            </a:r>
            <a:r>
              <a:rPr lang="en" sz="3400">
                <a:solidFill>
                  <a:srgbClr val="FFFFFF"/>
                </a:solidFill>
                <a:latin typeface="Righteous"/>
                <a:ea typeface="Righteous"/>
                <a:cs typeface="Righteous"/>
                <a:sym typeface="Righteous"/>
              </a:rPr>
              <a:t>Paradoxes</a:t>
            </a:r>
            <a:r>
              <a:rPr lang="en">
                <a:solidFill>
                  <a:srgbClr val="5B0F00"/>
                </a:solidFill>
                <a:latin typeface="Righteous"/>
                <a:ea typeface="Righteous"/>
                <a:cs typeface="Righteous"/>
                <a:sym typeface="Righteous"/>
              </a:rPr>
              <a:t>:</a:t>
            </a:r>
            <a:endParaRPr>
              <a:solidFill>
                <a:srgbClr val="5B0F00"/>
              </a:solidFill>
              <a:latin typeface="Righteous"/>
              <a:ea typeface="Righteous"/>
              <a:cs typeface="Righteous"/>
              <a:sym typeface="Righteous"/>
            </a:endParaRPr>
          </a:p>
        </p:txBody>
      </p:sp>
      <p:sp>
        <p:nvSpPr>
          <p:cNvPr id="145" name="Google Shape;145;p25"/>
          <p:cNvSpPr txBox="1"/>
          <p:nvPr>
            <p:ph idx="1" type="body"/>
          </p:nvPr>
        </p:nvSpPr>
        <p:spPr>
          <a:xfrm>
            <a:off x="133800" y="2743001"/>
            <a:ext cx="4692300" cy="2190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Impact"/>
                <a:ea typeface="Impact"/>
                <a:cs typeface="Impact"/>
                <a:sym typeface="Impact"/>
              </a:rPr>
              <a:t>General relativity says that time travel is possible if an object is travelling at a speed faster,than the speed of light.</a:t>
            </a:r>
            <a:endParaRPr>
              <a:solidFill>
                <a:srgbClr val="FFFFFF"/>
              </a:solidFill>
              <a:latin typeface="Impact"/>
              <a:ea typeface="Impact"/>
              <a:cs typeface="Impact"/>
              <a:sym typeface="Impact"/>
            </a:endParaRPr>
          </a:p>
          <a:p>
            <a:pPr indent="0" lvl="0" marL="0" rtl="0" algn="l">
              <a:spcBef>
                <a:spcPts val="1600"/>
              </a:spcBef>
              <a:spcAft>
                <a:spcPts val="1600"/>
              </a:spcAft>
              <a:buNone/>
            </a:pPr>
            <a:r>
              <a:rPr lang="en">
                <a:solidFill>
                  <a:srgbClr val="FFFFFF"/>
                </a:solidFill>
                <a:latin typeface="Impact"/>
                <a:ea typeface="Impact"/>
                <a:cs typeface="Impact"/>
                <a:sym typeface="Impact"/>
              </a:rPr>
              <a:t>Some people say that if time travel was possible then there would be some logical errors,or contradictions.</a:t>
            </a:r>
            <a:endParaRPr>
              <a:solidFill>
                <a:srgbClr val="FFFFFF"/>
              </a:solidFill>
              <a:latin typeface="Impact"/>
              <a:ea typeface="Impact"/>
              <a:cs typeface="Impact"/>
              <a:sym typeface="Impact"/>
            </a:endParaRPr>
          </a:p>
        </p:txBody>
      </p:sp>
      <p:pic>
        <p:nvPicPr>
          <p:cNvPr id="146" name="Google Shape;146;p25"/>
          <p:cNvPicPr preferRelativeResize="0"/>
          <p:nvPr/>
        </p:nvPicPr>
        <p:blipFill rotWithShape="1">
          <a:blip r:embed="rId4">
            <a:alphaModFix/>
          </a:blip>
          <a:srcRect b="100000" l="28380" r="-28380" t="-100000"/>
          <a:stretch/>
        </p:blipFill>
        <p:spPr>
          <a:xfrm>
            <a:off x="5519575" y="2208501"/>
            <a:ext cx="2904003" cy="1458401"/>
          </a:xfrm>
          <a:prstGeom prst="rect">
            <a:avLst/>
          </a:prstGeom>
          <a:noFill/>
          <a:ln>
            <a:noFill/>
          </a:ln>
        </p:spPr>
      </p:pic>
      <p:sp>
        <p:nvSpPr>
          <p:cNvPr id="147" name="Google Shape;147;p25"/>
          <p:cNvSpPr txBox="1"/>
          <p:nvPr/>
        </p:nvSpPr>
        <p:spPr>
          <a:xfrm>
            <a:off x="79215" y="1732250"/>
            <a:ext cx="36369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Impact"/>
                <a:ea typeface="Impact"/>
                <a:cs typeface="Impact"/>
                <a:sym typeface="Impact"/>
              </a:rPr>
              <a:t>TIME TRAVEL PARADOX :</a:t>
            </a:r>
            <a:endParaRPr b="1" sz="2300">
              <a:latin typeface="Impact"/>
              <a:ea typeface="Impact"/>
              <a:cs typeface="Impact"/>
              <a:sym typeface="Impact"/>
            </a:endParaRPr>
          </a:p>
        </p:txBody>
      </p:sp>
      <p:pic>
        <p:nvPicPr>
          <p:cNvPr id="148" name="Google Shape;148;p25"/>
          <p:cNvPicPr preferRelativeResize="0"/>
          <p:nvPr/>
        </p:nvPicPr>
        <p:blipFill>
          <a:blip r:embed="rId5">
            <a:alphaModFix/>
          </a:blip>
          <a:stretch>
            <a:fillRect/>
          </a:stretch>
        </p:blipFill>
        <p:spPr>
          <a:xfrm>
            <a:off x="0" y="0"/>
            <a:ext cx="9144000" cy="514350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1000"/>
                                        <p:tgtEl>
                                          <p:spTgt spid="145"/>
                                        </p:tgtEl>
                                        <p:attrNameLst>
                                          <p:attrName>ppt_w</p:attrName>
                                        </p:attrNameLst>
                                      </p:cBhvr>
                                      <p:tavLst>
                                        <p:tav fmla="" tm="0">
                                          <p:val>
                                            <p:strVal val="0"/>
                                          </p:val>
                                        </p:tav>
                                        <p:tav fmla="" tm="100000">
                                          <p:val>
                                            <p:strVal val="#ppt_w"/>
                                          </p:val>
                                        </p:tav>
                                      </p:tavLst>
                                    </p:anim>
                                    <p:anim calcmode="lin" valueType="num">
                                      <p:cBhvr additive="base">
                                        <p:cTn dur="1000"/>
                                        <p:tgtEl>
                                          <p:spTgt spid="1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147"/>
                                        </p:tgtEl>
                                        <p:attrNameLst>
                                          <p:attrName>ppt_x</p:attrName>
                                        </p:attrNameLst>
                                      </p:cBhvr>
                                      <p:tavLst>
                                        <p:tav fmla="" tm="0">
                                          <p:val>
                                            <p:strVal val="#ppt_x"/>
                                          </p:val>
                                        </p:tav>
                                        <p:tav fmla="" tm="100000">
                                          <p:val>
                                            <p:strVal val="#ppt_x-1"/>
                                          </p:val>
                                        </p:tav>
                                      </p:tavLst>
                                    </p:anim>
                                    <p:set>
                                      <p:cBhvr>
                                        <p:cTn dur="1" fill="hold">
                                          <p:stCondLst>
                                            <p:cond delay="1000"/>
                                          </p:stCondLst>
                                        </p:cTn>
                                        <p:tgtEl>
                                          <p:spTgt spid="147"/>
                                        </p:tgtEl>
                                        <p:attrNameLst>
                                          <p:attrName>style.visibility</p:attrName>
                                        </p:attrNameLst>
                                      </p:cBhvr>
                                      <p:to>
                                        <p:strVal val="hidden"/>
                                      </p:to>
                                    </p:set>
                                  </p:childTnLst>
                                </p:cTn>
                              </p:par>
                              <p:par>
                                <p:cTn fill="hold" nodeType="withEffect" presetClass="exit" presetID="2" presetSubtype="8">
                                  <p:stCondLst>
                                    <p:cond delay="0"/>
                                  </p:stCondLst>
                                  <p:childTnLst>
                                    <p:anim calcmode="lin" valueType="num">
                                      <p:cBhvr additive="base">
                                        <p:cTn dur="1000"/>
                                        <p:tgtEl>
                                          <p:spTgt spid="145"/>
                                        </p:tgtEl>
                                        <p:attrNameLst>
                                          <p:attrName>ppt_x</p:attrName>
                                        </p:attrNameLst>
                                      </p:cBhvr>
                                      <p:tavLst>
                                        <p:tav fmla="" tm="0">
                                          <p:val>
                                            <p:strVal val="#ppt_x"/>
                                          </p:val>
                                        </p:tav>
                                        <p:tav fmla="" tm="100000">
                                          <p:val>
                                            <p:strVal val="#ppt_x-1"/>
                                          </p:val>
                                        </p:tav>
                                      </p:tavLst>
                                    </p:anim>
                                    <p:set>
                                      <p:cBhvr>
                                        <p:cTn dur="1" fill="hold">
                                          <p:stCondLst>
                                            <p:cond delay="1000"/>
                                          </p:stCondLst>
                                        </p:cTn>
                                        <p:tgtEl>
                                          <p:spTgt spid="1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ppt_w</p:attrName>
                                        </p:attrNameLst>
                                      </p:cBhvr>
                                      <p:tavLst>
                                        <p:tav fmla="" tm="0">
                                          <p:val>
                                            <p:strVal val="0"/>
                                          </p:val>
                                        </p:tav>
                                        <p:tav fmla="" tm="100000">
                                          <p:val>
                                            <p:strVal val="#ppt_w"/>
                                          </p:val>
                                        </p:tav>
                                      </p:tavLst>
                                    </p:anim>
                                    <p:anim calcmode="lin" valueType="num">
                                      <p:cBhvr additive="base">
                                        <p:cTn dur="1000"/>
                                        <p:tgtEl>
                                          <p:spTgt spid="1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52" name="Shape 152"/>
        <p:cNvGrpSpPr/>
        <p:nvPr/>
      </p:nvGrpSpPr>
      <p:grpSpPr>
        <a:xfrm>
          <a:off x="0" y="0"/>
          <a:ext cx="0" cy="0"/>
          <a:chOff x="0" y="0"/>
          <a:chExt cx="0" cy="0"/>
        </a:xfrm>
      </p:grpSpPr>
      <p:sp>
        <p:nvSpPr>
          <p:cNvPr id="153" name="Google Shape;153;p26"/>
          <p:cNvSpPr txBox="1"/>
          <p:nvPr/>
        </p:nvSpPr>
        <p:spPr>
          <a:xfrm>
            <a:off x="4319846" y="3179550"/>
            <a:ext cx="4608600" cy="16248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FFFF"/>
                </a:solidFill>
                <a:latin typeface="Caveat"/>
                <a:ea typeface="Caveat"/>
                <a:cs typeface="Caveat"/>
                <a:sym typeface="Caveat"/>
              </a:rPr>
              <a:t>If you can't explain it simply, you don't understand it well enough.</a:t>
            </a:r>
            <a:endParaRPr sz="1800">
              <a:solidFill>
                <a:srgbClr val="00FFFF"/>
              </a:solidFill>
              <a:latin typeface="Caveat"/>
              <a:ea typeface="Caveat"/>
              <a:cs typeface="Caveat"/>
              <a:sym typeface="Caveat"/>
            </a:endParaRPr>
          </a:p>
          <a:p>
            <a:pPr indent="0" lvl="0" marL="0" rtl="0" algn="l">
              <a:spcBef>
                <a:spcPts val="0"/>
              </a:spcBef>
              <a:spcAft>
                <a:spcPts val="0"/>
              </a:spcAft>
              <a:buNone/>
            </a:pPr>
            <a:r>
              <a:rPr lang="en" sz="1800">
                <a:solidFill>
                  <a:srgbClr val="00FFFF"/>
                </a:solidFill>
                <a:latin typeface="Caveat"/>
                <a:ea typeface="Caveat"/>
                <a:cs typeface="Caveat"/>
                <a:sym typeface="Caveat"/>
              </a:rPr>
              <a:t>-Albert Einstein</a:t>
            </a:r>
            <a:endParaRPr sz="1800">
              <a:solidFill>
                <a:srgbClr val="00FFFF"/>
              </a:solidFill>
              <a:latin typeface="Caveat"/>
              <a:ea typeface="Caveat"/>
              <a:cs typeface="Caveat"/>
              <a:sym typeface="Caveat"/>
            </a:endParaRPr>
          </a:p>
          <a:p>
            <a:pPr indent="0" lvl="0" marL="0" rtl="0" algn="l">
              <a:spcBef>
                <a:spcPts val="0"/>
              </a:spcBef>
              <a:spcAft>
                <a:spcPts val="0"/>
              </a:spcAft>
              <a:buNone/>
            </a:pPr>
            <a:r>
              <a:rPr lang="en" sz="1800">
                <a:solidFill>
                  <a:srgbClr val="0000FF"/>
                </a:solidFill>
                <a:latin typeface="Caveat"/>
                <a:ea typeface="Caveat"/>
                <a:cs typeface="Caveat"/>
                <a:sym typeface="Caveat"/>
              </a:rPr>
              <a:t>i</a:t>
            </a:r>
            <a:r>
              <a:rPr lang="en" sz="1800">
                <a:solidFill>
                  <a:srgbClr val="EFEFEF"/>
                </a:solidFill>
                <a:latin typeface="Caveat"/>
                <a:ea typeface="Caveat"/>
                <a:cs typeface="Caveat"/>
                <a:sym typeface="Caveat"/>
              </a:rPr>
              <a:t>(Hope we have understood it)</a:t>
            </a:r>
            <a:endParaRPr sz="1800">
              <a:solidFill>
                <a:srgbClr val="EFEFEF"/>
              </a:solidFill>
              <a:latin typeface="Caveat"/>
              <a:ea typeface="Caveat"/>
              <a:cs typeface="Caveat"/>
              <a:sym typeface="Caveat"/>
            </a:endParaRPr>
          </a:p>
        </p:txBody>
      </p:sp>
      <p:pic>
        <p:nvPicPr>
          <p:cNvPr id="154" name="Google Shape;154;p26"/>
          <p:cNvPicPr preferRelativeResize="0"/>
          <p:nvPr/>
        </p:nvPicPr>
        <p:blipFill>
          <a:blip r:embed="rId3">
            <a:alphaModFix/>
          </a:blip>
          <a:stretch>
            <a:fillRect/>
          </a:stretch>
        </p:blipFill>
        <p:spPr>
          <a:xfrm>
            <a:off x="85863" y="2235525"/>
            <a:ext cx="1827987" cy="2384225"/>
          </a:xfrm>
          <a:prstGeom prst="rect">
            <a:avLst/>
          </a:prstGeom>
          <a:noFill/>
          <a:ln>
            <a:noFill/>
          </a:ln>
        </p:spPr>
      </p:pic>
      <p:pic>
        <p:nvPicPr>
          <p:cNvPr id="155" name="Google Shape;155;p26"/>
          <p:cNvPicPr preferRelativeResize="0"/>
          <p:nvPr/>
        </p:nvPicPr>
        <p:blipFill>
          <a:blip r:embed="rId4">
            <a:alphaModFix/>
          </a:blip>
          <a:stretch>
            <a:fillRect/>
          </a:stretch>
        </p:blipFill>
        <p:spPr>
          <a:xfrm>
            <a:off x="3974125" y="271875"/>
            <a:ext cx="1815375" cy="2018101"/>
          </a:xfrm>
          <a:prstGeom prst="rect">
            <a:avLst/>
          </a:prstGeom>
          <a:noFill/>
          <a:ln cap="flat" cmpd="sng" w="28575">
            <a:solidFill>
              <a:srgbClr val="6AA84F"/>
            </a:solidFill>
            <a:prstDash val="solid"/>
            <a:round/>
            <a:headEnd len="sm" w="sm" type="none"/>
            <a:tailEnd len="sm" w="sm" type="none"/>
          </a:ln>
        </p:spPr>
      </p:pic>
      <p:pic>
        <p:nvPicPr>
          <p:cNvPr id="156" name="Google Shape;156;p26"/>
          <p:cNvPicPr preferRelativeResize="0"/>
          <p:nvPr/>
        </p:nvPicPr>
        <p:blipFill>
          <a:blip r:embed="rId5">
            <a:alphaModFix/>
          </a:blip>
          <a:stretch>
            <a:fillRect/>
          </a:stretch>
        </p:blipFill>
        <p:spPr>
          <a:xfrm>
            <a:off x="714253" y="271883"/>
            <a:ext cx="2194840" cy="1812683"/>
          </a:xfrm>
          <a:prstGeom prst="rect">
            <a:avLst/>
          </a:prstGeom>
          <a:noFill/>
          <a:ln cap="flat" cmpd="sng" w="28575">
            <a:solidFill>
              <a:srgbClr val="D9D2E9"/>
            </a:solidFill>
            <a:prstDash val="solid"/>
            <a:round/>
            <a:headEnd len="sm" w="sm" type="none"/>
            <a:tailEnd len="sm" w="sm" type="none"/>
          </a:ln>
        </p:spPr>
      </p:pic>
      <p:pic>
        <p:nvPicPr>
          <p:cNvPr id="157" name="Google Shape;157;p26"/>
          <p:cNvPicPr preferRelativeResize="0"/>
          <p:nvPr/>
        </p:nvPicPr>
        <p:blipFill>
          <a:blip r:embed="rId6">
            <a:alphaModFix/>
          </a:blip>
          <a:stretch>
            <a:fillRect/>
          </a:stretch>
        </p:blipFill>
        <p:spPr>
          <a:xfrm>
            <a:off x="6422325" y="271875"/>
            <a:ext cx="2411925" cy="1624800"/>
          </a:xfrm>
          <a:prstGeom prst="rect">
            <a:avLst/>
          </a:prstGeom>
          <a:noFill/>
          <a:ln cap="flat" cmpd="sng" w="9525">
            <a:solidFill>
              <a:srgbClr val="EA9999"/>
            </a:solidFill>
            <a:prstDash val="solid"/>
            <a:round/>
            <a:headEnd len="sm" w="sm" type="none"/>
            <a:tailEnd len="sm" w="sm" type="none"/>
          </a:ln>
        </p:spPr>
      </p:pic>
      <p:pic>
        <p:nvPicPr>
          <p:cNvPr id="158" name="Google Shape;158;p26"/>
          <p:cNvPicPr preferRelativeResize="0"/>
          <p:nvPr/>
        </p:nvPicPr>
        <p:blipFill>
          <a:blip r:embed="rId7">
            <a:alphaModFix/>
          </a:blip>
          <a:stretch>
            <a:fillRect/>
          </a:stretch>
        </p:blipFill>
        <p:spPr>
          <a:xfrm>
            <a:off x="6842600" y="2289238"/>
            <a:ext cx="1775826" cy="672450"/>
          </a:xfrm>
          <a:prstGeom prst="rect">
            <a:avLst/>
          </a:prstGeom>
          <a:noFill/>
          <a:ln>
            <a:noFill/>
          </a:ln>
        </p:spPr>
      </p:pic>
      <p:pic>
        <p:nvPicPr>
          <p:cNvPr id="159" name="Google Shape;159;p26"/>
          <p:cNvPicPr preferRelativeResize="0"/>
          <p:nvPr/>
        </p:nvPicPr>
        <p:blipFill rotWithShape="1">
          <a:blip r:embed="rId8">
            <a:alphaModFix/>
          </a:blip>
          <a:srcRect b="-8857" l="-2072" r="-2061" t="-51604"/>
          <a:stretch/>
        </p:blipFill>
        <p:spPr>
          <a:xfrm>
            <a:off x="1965950" y="1782750"/>
            <a:ext cx="2008176" cy="3248926"/>
          </a:xfrm>
          <a:prstGeom prst="rect">
            <a:avLst/>
          </a:prstGeom>
          <a:noFill/>
          <a:ln>
            <a:noFill/>
          </a:ln>
        </p:spPr>
      </p:pic>
      <p:pic>
        <p:nvPicPr>
          <p:cNvPr id="160" name="Google Shape;160;p26"/>
          <p:cNvPicPr preferRelativeResize="0"/>
          <p:nvPr/>
        </p:nvPicPr>
        <p:blipFill>
          <a:blip r:embed="rId9">
            <a:alphaModFix/>
          </a:blip>
          <a:stretch>
            <a:fillRect/>
          </a:stretch>
        </p:blipFill>
        <p:spPr>
          <a:xfrm>
            <a:off x="4095800" y="1888275"/>
            <a:ext cx="1815375" cy="1624800"/>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27"/>
          <p:cNvSpPr txBox="1"/>
          <p:nvPr>
            <p:ph idx="1" type="body"/>
          </p:nvPr>
        </p:nvSpPr>
        <p:spPr>
          <a:xfrm>
            <a:off x="4572000" y="3565850"/>
            <a:ext cx="5998800" cy="18819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6000">
                <a:solidFill>
                  <a:srgbClr val="FFFFFF"/>
                </a:solidFill>
                <a:latin typeface="Jim Nightshade"/>
                <a:ea typeface="Jim Nightshade"/>
                <a:cs typeface="Jim Nightshade"/>
                <a:sym typeface="Jim Nightshade"/>
              </a:rPr>
              <a:t>       THANKYOU!</a:t>
            </a:r>
            <a:endParaRPr sz="6000">
              <a:solidFill>
                <a:srgbClr val="FFFFFF"/>
              </a:solidFill>
              <a:latin typeface="Jim Nightshade"/>
              <a:ea typeface="Jim Nightshade"/>
              <a:cs typeface="Jim Nightshade"/>
              <a:sym typeface="Jim Nightshade"/>
            </a:endParaRPr>
          </a:p>
        </p:txBody>
      </p:sp>
      <p:cxnSp>
        <p:nvCxnSpPr>
          <p:cNvPr id="166" name="Google Shape;166;p27"/>
          <p:cNvCxnSpPr/>
          <p:nvPr/>
        </p:nvCxnSpPr>
        <p:spPr>
          <a:xfrm>
            <a:off x="6810375" y="-392900"/>
            <a:ext cx="1143000" cy="1143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mc:AlternateContent>
    <mc:Choice Requires="p14">
      <p:transition spd="slow" p14:dur="10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8" name="Shape 58"/>
        <p:cNvGrpSpPr/>
        <p:nvPr/>
      </p:nvGrpSpPr>
      <p:grpSpPr>
        <a:xfrm>
          <a:off x="0" y="0"/>
          <a:ext cx="0" cy="0"/>
          <a:chOff x="0" y="0"/>
          <a:chExt cx="0" cy="0"/>
        </a:xfrm>
      </p:grpSpPr>
      <p:sp>
        <p:nvSpPr>
          <p:cNvPr id="59" name="Google Shape;59;p14"/>
          <p:cNvSpPr txBox="1"/>
          <p:nvPr>
            <p:ph idx="1" type="body"/>
          </p:nvPr>
        </p:nvSpPr>
        <p:spPr>
          <a:xfrm>
            <a:off x="891449" y="1657425"/>
            <a:ext cx="8164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60" name="Google Shape;60;p14"/>
          <p:cNvSpPr txBox="1"/>
          <p:nvPr/>
        </p:nvSpPr>
        <p:spPr>
          <a:xfrm>
            <a:off x="1752600" y="247800"/>
            <a:ext cx="56388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F3F3F3"/>
                </a:solidFill>
                <a:latin typeface="Jim Nightshade"/>
                <a:ea typeface="Jim Nightshade"/>
                <a:cs typeface="Jim Nightshade"/>
                <a:sym typeface="Jim Nightshade"/>
              </a:rPr>
              <a:t>OUR TOPICS FOR TODAY</a:t>
            </a:r>
            <a:r>
              <a:rPr lang="en" sz="3100">
                <a:solidFill>
                  <a:srgbClr val="F3F3F3"/>
                </a:solidFill>
                <a:latin typeface="Jim Nightshade"/>
                <a:ea typeface="Jim Nightshade"/>
                <a:cs typeface="Jim Nightshade"/>
                <a:sym typeface="Jim Nightshade"/>
              </a:rPr>
              <a:t>…..</a:t>
            </a:r>
            <a:endParaRPr sz="3100">
              <a:solidFill>
                <a:srgbClr val="F3F3F3"/>
              </a:solidFill>
              <a:latin typeface="Jim Nightshade"/>
              <a:ea typeface="Jim Nightshade"/>
              <a:cs typeface="Jim Nightshade"/>
              <a:sym typeface="Jim Nightshade"/>
            </a:endParaRPr>
          </a:p>
        </p:txBody>
      </p:sp>
      <p:pic>
        <p:nvPicPr>
          <p:cNvPr id="61" name="Google Shape;61;p14"/>
          <p:cNvPicPr preferRelativeResize="0"/>
          <p:nvPr/>
        </p:nvPicPr>
        <p:blipFill>
          <a:blip r:embed="rId3">
            <a:alphaModFix/>
          </a:blip>
          <a:stretch>
            <a:fillRect/>
          </a:stretch>
        </p:blipFill>
        <p:spPr>
          <a:xfrm>
            <a:off x="241663" y="998522"/>
            <a:ext cx="8660676" cy="3803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35550" y="6694"/>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45F06"/>
                </a:solidFill>
                <a:latin typeface="Comfortaa"/>
                <a:ea typeface="Comfortaa"/>
                <a:cs typeface="Comfortaa"/>
                <a:sym typeface="Comfortaa"/>
              </a:rPr>
              <a:t>classical relativity:</a:t>
            </a:r>
            <a:r>
              <a:rPr lang="en">
                <a:solidFill>
                  <a:srgbClr val="B45F06"/>
                </a:solidFill>
              </a:rPr>
              <a:t> </a:t>
            </a:r>
            <a:endParaRPr>
              <a:solidFill>
                <a:srgbClr val="B45F06"/>
              </a:solidFill>
            </a:endParaRPr>
          </a:p>
        </p:txBody>
      </p:sp>
      <p:sp>
        <p:nvSpPr>
          <p:cNvPr id="67" name="Google Shape;67;p15"/>
          <p:cNvSpPr txBox="1"/>
          <p:nvPr>
            <p:ph idx="1" type="body"/>
          </p:nvPr>
        </p:nvSpPr>
        <p:spPr>
          <a:xfrm>
            <a:off x="269250" y="713825"/>
            <a:ext cx="3999900" cy="1620900"/>
          </a:xfrm>
          <a:prstGeom prst="rect">
            <a:avLst/>
          </a:prstGeom>
          <a:solidFill>
            <a:srgbClr val="DD7E6B"/>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omic Sans MS"/>
                <a:ea typeface="Comic Sans MS"/>
                <a:cs typeface="Comic Sans MS"/>
                <a:sym typeface="Comic Sans MS"/>
              </a:rPr>
              <a:t>CLASSICAL RELATIVITY STATES THAT ; </a:t>
            </a:r>
            <a:r>
              <a:rPr lang="en" u="sng">
                <a:solidFill>
                  <a:srgbClr val="FFFFFF"/>
                </a:solidFill>
                <a:latin typeface="Comic Sans MS"/>
                <a:ea typeface="Comic Sans MS"/>
                <a:cs typeface="Comic Sans MS"/>
                <a:sym typeface="Comic Sans MS"/>
              </a:rPr>
              <a:t>Rest and motion are always relative to the observers state of motion</a:t>
            </a:r>
            <a:r>
              <a:rPr lang="en">
                <a:solidFill>
                  <a:srgbClr val="FFFFFF"/>
                </a:solidFill>
                <a:latin typeface="Comic Sans MS"/>
                <a:ea typeface="Comic Sans MS"/>
                <a:cs typeface="Comic Sans MS"/>
                <a:sym typeface="Comic Sans MS"/>
              </a:rPr>
              <a:t>. A body cannot exist at a state of absolute rest or absolute motion. Therefore , distance and time are relative to speed.</a:t>
            </a:r>
            <a:endParaRPr>
              <a:solidFill>
                <a:srgbClr val="FFFFFF"/>
              </a:solidFill>
              <a:latin typeface="Comic Sans MS"/>
              <a:ea typeface="Comic Sans MS"/>
              <a:cs typeface="Comic Sans MS"/>
              <a:sym typeface="Comic Sans MS"/>
            </a:endParaRPr>
          </a:p>
          <a:p>
            <a:pPr indent="0" lvl="0" marL="0" rtl="0" algn="l">
              <a:spcBef>
                <a:spcPts val="1600"/>
              </a:spcBef>
              <a:spcAft>
                <a:spcPts val="1600"/>
              </a:spcAft>
              <a:buNone/>
            </a:pPr>
            <a:r>
              <a:t/>
            </a:r>
            <a:endParaRPr>
              <a:solidFill>
                <a:srgbClr val="00FF00"/>
              </a:solidFill>
              <a:latin typeface="Comic Sans MS"/>
              <a:ea typeface="Comic Sans MS"/>
              <a:cs typeface="Comic Sans MS"/>
              <a:sym typeface="Comic Sans MS"/>
            </a:endParaRPr>
          </a:p>
        </p:txBody>
      </p:sp>
      <p:pic>
        <p:nvPicPr>
          <p:cNvPr id="68" name="Google Shape;68;p15"/>
          <p:cNvPicPr preferRelativeResize="0"/>
          <p:nvPr/>
        </p:nvPicPr>
        <p:blipFill rotWithShape="1">
          <a:blip r:embed="rId3">
            <a:alphaModFix/>
          </a:blip>
          <a:srcRect b="6292" l="3380" r="1136" t="18524"/>
          <a:stretch/>
        </p:blipFill>
        <p:spPr>
          <a:xfrm>
            <a:off x="5072750" y="1832425"/>
            <a:ext cx="3961974" cy="2978550"/>
          </a:xfrm>
          <a:prstGeom prst="rect">
            <a:avLst/>
          </a:prstGeom>
          <a:noFill/>
          <a:ln>
            <a:noFill/>
          </a:ln>
        </p:spPr>
      </p:pic>
      <p:pic>
        <p:nvPicPr>
          <p:cNvPr id="69" name="Google Shape;69;p15"/>
          <p:cNvPicPr preferRelativeResize="0"/>
          <p:nvPr/>
        </p:nvPicPr>
        <p:blipFill rotWithShape="1">
          <a:blip r:embed="rId4">
            <a:alphaModFix/>
          </a:blip>
          <a:srcRect b="-20225" l="-1347" r="-1532" t="-3935"/>
          <a:stretch/>
        </p:blipFill>
        <p:spPr>
          <a:xfrm>
            <a:off x="5072750" y="2274350"/>
            <a:ext cx="3783401" cy="2822899"/>
          </a:xfrm>
          <a:prstGeom prst="rect">
            <a:avLst/>
          </a:prstGeom>
          <a:noFill/>
          <a:ln>
            <a:noFill/>
          </a:ln>
        </p:spPr>
      </p:pic>
      <p:pic>
        <p:nvPicPr>
          <p:cNvPr id="70" name="Google Shape;70;p15"/>
          <p:cNvPicPr preferRelativeResize="0"/>
          <p:nvPr/>
        </p:nvPicPr>
        <p:blipFill>
          <a:blip r:embed="rId5">
            <a:alphaModFix/>
          </a:blip>
          <a:stretch>
            <a:fillRect/>
          </a:stretch>
        </p:blipFill>
        <p:spPr>
          <a:xfrm>
            <a:off x="5072750" y="1216900"/>
            <a:ext cx="3891225" cy="2886574"/>
          </a:xfrm>
          <a:prstGeom prst="rect">
            <a:avLst/>
          </a:prstGeom>
          <a:noFill/>
          <a:ln>
            <a:noFill/>
          </a:ln>
        </p:spPr>
      </p:pic>
      <p:sp>
        <p:nvSpPr>
          <p:cNvPr id="71" name="Google Shape;71;p15"/>
          <p:cNvSpPr txBox="1"/>
          <p:nvPr/>
        </p:nvSpPr>
        <p:spPr>
          <a:xfrm>
            <a:off x="193950" y="2676925"/>
            <a:ext cx="2713800" cy="475500"/>
          </a:xfrm>
          <a:prstGeom prst="rect">
            <a:avLst/>
          </a:prstGeom>
          <a:solidFill>
            <a:srgbClr val="D9EAD3"/>
          </a:solid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741B47"/>
              </a:buClr>
              <a:buSzPts val="2100"/>
              <a:buFont typeface="Amatic SC"/>
              <a:buChar char="●"/>
            </a:pPr>
            <a:r>
              <a:rPr lang="en" sz="2100">
                <a:solidFill>
                  <a:srgbClr val="741B47"/>
                </a:solidFill>
                <a:latin typeface="Amatic SC"/>
                <a:ea typeface="Amatic SC"/>
                <a:cs typeface="Amatic SC"/>
                <a:sym typeface="Amatic SC"/>
              </a:rPr>
              <a:t>Car </a:t>
            </a:r>
            <a:r>
              <a:rPr lang="en" sz="2100">
                <a:solidFill>
                  <a:srgbClr val="741B47"/>
                </a:solidFill>
                <a:latin typeface="Amatic SC"/>
                <a:ea typeface="Amatic SC"/>
                <a:cs typeface="Amatic SC"/>
                <a:sym typeface="Amatic SC"/>
              </a:rPr>
              <a:t>- 65kmph,</a:t>
            </a:r>
            <a:endParaRPr sz="2100">
              <a:solidFill>
                <a:srgbClr val="741B47"/>
              </a:solidFill>
              <a:latin typeface="Amatic SC"/>
              <a:ea typeface="Amatic SC"/>
              <a:cs typeface="Amatic SC"/>
              <a:sym typeface="Amatic SC"/>
            </a:endParaRPr>
          </a:p>
          <a:p>
            <a:pPr indent="0" lvl="0" marL="0" rtl="0" algn="l">
              <a:spcBef>
                <a:spcPts val="1600"/>
              </a:spcBef>
              <a:spcAft>
                <a:spcPts val="0"/>
              </a:spcAft>
              <a:buNone/>
            </a:pPr>
            <a:r>
              <a:t/>
            </a:r>
            <a:endParaRPr/>
          </a:p>
        </p:txBody>
      </p:sp>
      <p:sp>
        <p:nvSpPr>
          <p:cNvPr id="72" name="Google Shape;72;p15"/>
          <p:cNvSpPr txBox="1"/>
          <p:nvPr/>
        </p:nvSpPr>
        <p:spPr>
          <a:xfrm>
            <a:off x="193950" y="3228938"/>
            <a:ext cx="2713800" cy="475500"/>
          </a:xfrm>
          <a:prstGeom prst="rect">
            <a:avLst/>
          </a:prstGeom>
          <a:solidFill>
            <a:srgbClr val="D9EAD3"/>
          </a:solid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741B47"/>
              </a:buClr>
              <a:buSzPts val="2100"/>
              <a:buFont typeface="Amatic SC"/>
              <a:buChar char="●"/>
            </a:pPr>
            <a:r>
              <a:rPr lang="en" sz="2100">
                <a:solidFill>
                  <a:srgbClr val="741B47"/>
                </a:solidFill>
                <a:latin typeface="Amatic SC"/>
                <a:ea typeface="Amatic SC"/>
                <a:cs typeface="Amatic SC"/>
                <a:sym typeface="Amatic SC"/>
              </a:rPr>
              <a:t>observer</a:t>
            </a:r>
            <a:r>
              <a:rPr lang="en" sz="2100">
                <a:solidFill>
                  <a:srgbClr val="741B47"/>
                </a:solidFill>
                <a:latin typeface="Amatic SC"/>
                <a:ea typeface="Amatic SC"/>
                <a:cs typeface="Amatic SC"/>
                <a:sym typeface="Amatic SC"/>
              </a:rPr>
              <a:t> - 0 kmph</a:t>
            </a:r>
            <a:endParaRPr sz="2100">
              <a:solidFill>
                <a:srgbClr val="741B47"/>
              </a:solidFill>
              <a:latin typeface="Amatic SC"/>
              <a:ea typeface="Amatic SC"/>
              <a:cs typeface="Amatic SC"/>
              <a:sym typeface="Amatic SC"/>
            </a:endParaRPr>
          </a:p>
        </p:txBody>
      </p:sp>
      <p:sp>
        <p:nvSpPr>
          <p:cNvPr id="73" name="Google Shape;73;p15"/>
          <p:cNvSpPr txBox="1"/>
          <p:nvPr/>
        </p:nvSpPr>
        <p:spPr>
          <a:xfrm>
            <a:off x="152400" y="3780975"/>
            <a:ext cx="4532100" cy="475500"/>
          </a:xfrm>
          <a:prstGeom prst="rect">
            <a:avLst/>
          </a:prstGeom>
          <a:solidFill>
            <a:srgbClr val="D9EAD3"/>
          </a:solid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741B47"/>
              </a:buClr>
              <a:buSzPts val="2100"/>
              <a:buFont typeface="Amatic SC"/>
              <a:buChar char="●"/>
            </a:pPr>
            <a:r>
              <a:rPr lang="en" sz="2100">
                <a:solidFill>
                  <a:srgbClr val="741B47"/>
                </a:solidFill>
                <a:latin typeface="Amatic SC"/>
                <a:ea typeface="Amatic SC"/>
                <a:cs typeface="Amatic SC"/>
                <a:sym typeface="Amatic SC"/>
              </a:rPr>
              <a:t> Relating to the earth's rotation/revolution</a:t>
            </a:r>
            <a:endParaRPr sz="2100">
              <a:solidFill>
                <a:srgbClr val="741B47"/>
              </a:solidFill>
              <a:latin typeface="Amatic SC"/>
              <a:ea typeface="Amatic SC"/>
              <a:cs typeface="Amatic SC"/>
              <a:sym typeface="Amatic SC"/>
            </a:endParaRPr>
          </a:p>
        </p:txBody>
      </p:sp>
      <p:sp>
        <p:nvSpPr>
          <p:cNvPr id="74" name="Google Shape;74;p15"/>
          <p:cNvSpPr txBox="1"/>
          <p:nvPr/>
        </p:nvSpPr>
        <p:spPr>
          <a:xfrm>
            <a:off x="152400" y="4390900"/>
            <a:ext cx="4878900" cy="475500"/>
          </a:xfrm>
          <a:prstGeom prst="rect">
            <a:avLst/>
          </a:prstGeom>
          <a:solidFill>
            <a:srgbClr val="D9EAD3"/>
          </a:solid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741B47"/>
              </a:buClr>
              <a:buSzPts val="2100"/>
              <a:buFont typeface="Amatic SC"/>
              <a:buChar char="●"/>
            </a:pPr>
            <a:r>
              <a:rPr lang="en" sz="2100">
                <a:solidFill>
                  <a:srgbClr val="741B47"/>
                </a:solidFill>
                <a:latin typeface="Amatic SC"/>
                <a:ea typeface="Amatic SC"/>
                <a:cs typeface="Amatic SC"/>
                <a:sym typeface="Amatic SC"/>
              </a:rPr>
              <a:t>The sun’s/ solar system’s movement around Milky Way.</a:t>
            </a:r>
            <a:endParaRPr/>
          </a:p>
        </p:txBody>
      </p:sp>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68"/>
                                        </p:tgtEl>
                                        <p:attrNameLst>
                                          <p:attrName>ppt_w</p:attrName>
                                        </p:attrNameLst>
                                      </p:cBhvr>
                                      <p:tavLst>
                                        <p:tav fmla="" tm="0">
                                          <p:val>
                                            <p:strVal val="#ppt_w"/>
                                          </p:val>
                                        </p:tav>
                                        <p:tav fmla="" tm="100000">
                                          <p:val>
                                            <p:strVal val="0"/>
                                          </p:val>
                                        </p:tav>
                                      </p:tavLst>
                                    </p:anim>
                                    <p:anim calcmode="lin" valueType="num">
                                      <p:cBhvr additive="base">
                                        <p:cTn dur="1000"/>
                                        <p:tgtEl>
                                          <p:spTgt spid="68"/>
                                        </p:tgtEl>
                                        <p:attrNameLst>
                                          <p:attrName>ppt_h</p:attrName>
                                        </p:attrNameLst>
                                      </p:cBhvr>
                                      <p:tavLst>
                                        <p:tav fmla="" tm="0">
                                          <p:val>
                                            <p:strVal val="#ppt_h"/>
                                          </p:val>
                                        </p:tav>
                                        <p:tav fmla="" tm="100000">
                                          <p:val>
                                            <p:strVal val="0"/>
                                          </p:val>
                                        </p:tav>
                                      </p:tavLst>
                                    </p:anim>
                                    <p:set>
                                      <p:cBhvr>
                                        <p:cTn dur="1" fill="hold">
                                          <p:stCondLst>
                                            <p:cond delay="1000"/>
                                          </p:stCondLst>
                                        </p:cTn>
                                        <p:tgtEl>
                                          <p:spTgt spid="68"/>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69"/>
                                        </p:tgtEl>
                                        <p:attrNameLst>
                                          <p:attrName>ppt_w</p:attrName>
                                        </p:attrNameLst>
                                      </p:cBhvr>
                                      <p:tavLst>
                                        <p:tav fmla="" tm="0">
                                          <p:val>
                                            <p:strVal val="#ppt_w"/>
                                          </p:val>
                                        </p:tav>
                                        <p:tav fmla="" tm="100000">
                                          <p:val>
                                            <p:strVal val="0"/>
                                          </p:val>
                                        </p:tav>
                                      </p:tavLst>
                                    </p:anim>
                                    <p:anim calcmode="lin" valueType="num">
                                      <p:cBhvr additive="base">
                                        <p:cTn dur="1000"/>
                                        <p:tgtEl>
                                          <p:spTgt spid="69"/>
                                        </p:tgtEl>
                                        <p:attrNameLst>
                                          <p:attrName>ppt_h</p:attrName>
                                        </p:attrNameLst>
                                      </p:cBhvr>
                                      <p:tavLst>
                                        <p:tav fmla="" tm="0">
                                          <p:val>
                                            <p:strVal val="#ppt_h"/>
                                          </p:val>
                                        </p:tav>
                                        <p:tav fmla="" tm="100000">
                                          <p:val>
                                            <p:strVal val="0"/>
                                          </p:val>
                                        </p:tav>
                                      </p:tavLst>
                                    </p:anim>
                                    <p:set>
                                      <p:cBhvr>
                                        <p:cTn dur="1" fill="hold">
                                          <p:stCondLst>
                                            <p:cond delay="1000"/>
                                          </p:stCondLst>
                                        </p:cTn>
                                        <p:tgtEl>
                                          <p:spTgt spid="69"/>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ppt_w</p:attrName>
                                        </p:attrNameLst>
                                      </p:cBhvr>
                                      <p:tavLst>
                                        <p:tav fmla="" tm="0">
                                          <p:val>
                                            <p:strVal val="0"/>
                                          </p:val>
                                        </p:tav>
                                        <p:tav fmla="" tm="100000">
                                          <p:val>
                                            <p:strVal val="#ppt_w"/>
                                          </p:val>
                                        </p:tav>
                                      </p:tavLst>
                                    </p:anim>
                                    <p:anim calcmode="lin" valueType="num">
                                      <p:cBhvr additive="base">
                                        <p:cTn dur="1000"/>
                                        <p:tgtEl>
                                          <p:spTgt spid="7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nvSpPr>
        <p:spPr>
          <a:xfrm>
            <a:off x="530700" y="213250"/>
            <a:ext cx="8082600" cy="454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
                <a:solidFill>
                  <a:schemeClr val="dk1"/>
                </a:solidFill>
                <a:latin typeface="Shadows Into Light"/>
                <a:ea typeface="Shadows Into Light"/>
                <a:cs typeface="Shadows Into Light"/>
                <a:sym typeface="Shadows Into Light"/>
              </a:rPr>
              <a:t>*</a:t>
            </a:r>
            <a:r>
              <a:rPr lang="en" sz="4400">
                <a:solidFill>
                  <a:srgbClr val="FFFFFF"/>
                </a:solidFill>
                <a:latin typeface="Shadows Into Light"/>
                <a:ea typeface="Shadows Into Light"/>
                <a:cs typeface="Shadows Into Light"/>
                <a:sym typeface="Shadows Into Light"/>
              </a:rPr>
              <a:t>However, classical relativity </a:t>
            </a:r>
            <a:r>
              <a:rPr lang="en" sz="4400" u="sng">
                <a:solidFill>
                  <a:srgbClr val="FFFFFF"/>
                </a:solidFill>
                <a:latin typeface="Shadows Into Light"/>
                <a:ea typeface="Shadows Into Light"/>
                <a:cs typeface="Shadows Into Light"/>
                <a:sym typeface="Shadows Into Light"/>
              </a:rPr>
              <a:t>breaks down at the speed  of light.</a:t>
            </a:r>
            <a:r>
              <a:rPr lang="en" sz="4400">
                <a:solidFill>
                  <a:srgbClr val="FFFFFF"/>
                </a:solidFill>
                <a:latin typeface="Shadows Into Light"/>
                <a:ea typeface="Shadows Into Light"/>
                <a:cs typeface="Shadows Into Light"/>
                <a:sym typeface="Shadows Into Light"/>
              </a:rPr>
              <a:t> This means that light travels at the same velocity  </a:t>
            </a:r>
            <a:r>
              <a:rPr lang="en" sz="4400" u="sng">
                <a:solidFill>
                  <a:srgbClr val="FFFFFF"/>
                </a:solidFill>
                <a:latin typeface="Shadows Into Light"/>
                <a:ea typeface="Shadows Into Light"/>
                <a:cs typeface="Shadows Into Light"/>
                <a:sym typeface="Shadows Into Light"/>
              </a:rPr>
              <a:t>regardless of the viewer’s perspective.    </a:t>
            </a:r>
            <a:endParaRPr sz="5400" u="sng">
              <a:solidFill>
                <a:srgbClr val="FFFFFF"/>
              </a:solidFill>
              <a:latin typeface="Shadows Into Light"/>
              <a:ea typeface="Shadows Into Light"/>
              <a:cs typeface="Shadows Into Light"/>
              <a:sym typeface="Shadows Into Light"/>
            </a:endParaRPr>
          </a:p>
          <a:p>
            <a:pPr indent="0" lvl="0" marL="0" rtl="0" algn="l">
              <a:spcBef>
                <a:spcPts val="1600"/>
              </a:spcBef>
              <a:spcAft>
                <a:spcPts val="0"/>
              </a:spcAft>
              <a:buNone/>
            </a:pPr>
            <a:r>
              <a:t/>
            </a:r>
            <a:endParaRPr sz="4300">
              <a:solidFill>
                <a:srgbClr val="FFFFFF"/>
              </a:solidFill>
              <a:latin typeface="Shadows Into Light"/>
              <a:ea typeface="Shadows Into Light"/>
              <a:cs typeface="Shadows Into Light"/>
              <a:sym typeface="Shadows Into Light"/>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57350" y="1558150"/>
            <a:ext cx="6475200" cy="798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CFE2F3"/>
                </a:solidFill>
                <a:latin typeface="Courier New"/>
                <a:ea typeface="Courier New"/>
                <a:cs typeface="Courier New"/>
                <a:sym typeface="Courier New"/>
              </a:rPr>
              <a:t>General theory of relativity</a:t>
            </a:r>
            <a:r>
              <a:rPr b="1" lang="en" u="sng">
                <a:solidFill>
                  <a:srgbClr val="674EA7"/>
                </a:solidFill>
                <a:latin typeface="Courier New"/>
                <a:ea typeface="Courier New"/>
                <a:cs typeface="Courier New"/>
                <a:sym typeface="Courier New"/>
              </a:rPr>
              <a:t> </a:t>
            </a:r>
            <a:endParaRPr b="1" u="sng">
              <a:solidFill>
                <a:srgbClr val="674EA7"/>
              </a:solidFill>
              <a:latin typeface="Courier New"/>
              <a:ea typeface="Courier New"/>
              <a:cs typeface="Courier New"/>
              <a:sym typeface="Courier New"/>
            </a:endParaRPr>
          </a:p>
          <a:p>
            <a:pPr indent="0" lvl="0" marL="0" rtl="0" algn="l">
              <a:spcBef>
                <a:spcPts val="0"/>
              </a:spcBef>
              <a:spcAft>
                <a:spcPts val="0"/>
              </a:spcAft>
              <a:buNone/>
            </a:pPr>
            <a:r>
              <a:t/>
            </a:r>
            <a:endParaRPr b="1" u="sng">
              <a:solidFill>
                <a:srgbClr val="674EA7"/>
              </a:solidFill>
              <a:latin typeface="Comfortaa"/>
              <a:ea typeface="Comfortaa"/>
              <a:cs typeface="Comfortaa"/>
              <a:sym typeface="Comfortaa"/>
            </a:endParaRPr>
          </a:p>
        </p:txBody>
      </p:sp>
      <p:sp>
        <p:nvSpPr>
          <p:cNvPr id="85" name="Google Shape;85;p17"/>
          <p:cNvSpPr txBox="1"/>
          <p:nvPr>
            <p:ph idx="1" type="body"/>
          </p:nvPr>
        </p:nvSpPr>
        <p:spPr>
          <a:xfrm>
            <a:off x="227650" y="2188675"/>
            <a:ext cx="5698500" cy="24102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b="1" lang="en" sz="2400">
                <a:solidFill>
                  <a:srgbClr val="F3F3F3"/>
                </a:solidFill>
                <a:latin typeface="Nunito"/>
                <a:ea typeface="Nunito"/>
                <a:cs typeface="Nunito"/>
                <a:sym typeface="Nunito"/>
              </a:rPr>
              <a:t>General theory of relativity states that anything which has mass bends space time. As sun has more mass </a:t>
            </a:r>
            <a:r>
              <a:rPr b="1" lang="en" sz="2400">
                <a:solidFill>
                  <a:srgbClr val="F3F3F3"/>
                </a:solidFill>
                <a:latin typeface="Nunito"/>
                <a:ea typeface="Nunito"/>
                <a:cs typeface="Nunito"/>
                <a:sym typeface="Nunito"/>
              </a:rPr>
              <a:t>t</a:t>
            </a:r>
            <a:r>
              <a:rPr b="1" lang="en" sz="2400">
                <a:solidFill>
                  <a:srgbClr val="F3F3F3"/>
                </a:solidFill>
                <a:latin typeface="Nunito"/>
                <a:ea typeface="Nunito"/>
                <a:cs typeface="Nunito"/>
                <a:sym typeface="Nunito"/>
              </a:rPr>
              <a:t>han earth it bends more space time and it has a bigger gravitational pull than earth’s.</a:t>
            </a:r>
            <a:endParaRPr b="1" sz="2400">
              <a:solidFill>
                <a:srgbClr val="F3F3F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ppt_w</p:attrName>
                                        </p:attrNameLst>
                                      </p:cBhvr>
                                      <p:tavLst>
                                        <p:tav fmla="" tm="0">
                                          <p:val>
                                            <p:strVal val="0"/>
                                          </p:val>
                                        </p:tav>
                                        <p:tav fmla="" tm="100000">
                                          <p:val>
                                            <p:strVal val="#ppt_w"/>
                                          </p:val>
                                        </p:tav>
                                      </p:tavLst>
                                    </p:anim>
                                    <p:anim calcmode="lin" valueType="num">
                                      <p:cBhvr additive="base">
                                        <p:cTn dur="1000"/>
                                        <p:tgtEl>
                                          <p:spTgt spid="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8"/>
          <p:cNvSpPr txBox="1"/>
          <p:nvPr>
            <p:ph idx="1" type="body"/>
          </p:nvPr>
        </p:nvSpPr>
        <p:spPr>
          <a:xfrm>
            <a:off x="3490799" y="3029822"/>
            <a:ext cx="5653200" cy="232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EFEFEF"/>
                </a:solidFill>
                <a:latin typeface="Shadows Into Light"/>
                <a:ea typeface="Shadows Into Light"/>
                <a:cs typeface="Shadows Into Light"/>
                <a:sym typeface="Shadows Into Light"/>
              </a:rPr>
              <a:t>In physics mass-energy </a:t>
            </a:r>
            <a:r>
              <a:rPr lang="en" sz="2300">
                <a:solidFill>
                  <a:srgbClr val="EFEFEF"/>
                </a:solidFill>
                <a:latin typeface="Shadows Into Light"/>
                <a:ea typeface="Shadows Into Light"/>
                <a:cs typeface="Shadows Into Light"/>
                <a:sym typeface="Shadows Into Light"/>
              </a:rPr>
              <a:t>equivalence</a:t>
            </a:r>
            <a:r>
              <a:rPr lang="en" sz="2300">
                <a:solidFill>
                  <a:srgbClr val="EFEFEF"/>
                </a:solidFill>
                <a:latin typeface="Shadows Into Light"/>
                <a:ea typeface="Shadows Into Light"/>
                <a:cs typeface="Shadows Into Light"/>
                <a:sym typeface="Shadows Into Light"/>
              </a:rPr>
              <a:t> is the principle that anything having a mass has an equivalent amount of energy and vice versa therefore both of them are interchangeable.</a:t>
            </a:r>
            <a:endParaRPr sz="2300">
              <a:solidFill>
                <a:srgbClr val="EFEFEF"/>
              </a:solidFill>
              <a:latin typeface="Shadows Into Light"/>
              <a:ea typeface="Shadows Into Light"/>
              <a:cs typeface="Shadows Into Light"/>
              <a:sym typeface="Shadows Into Light"/>
            </a:endParaRPr>
          </a:p>
          <a:p>
            <a:pPr indent="0" lvl="0" marL="0" rtl="0" algn="l">
              <a:spcBef>
                <a:spcPts val="1600"/>
              </a:spcBef>
              <a:spcAft>
                <a:spcPts val="1600"/>
              </a:spcAft>
              <a:buNone/>
            </a:pPr>
            <a:r>
              <a:t/>
            </a:r>
            <a:endParaRPr/>
          </a:p>
        </p:txBody>
      </p:sp>
      <p:sp>
        <p:nvSpPr>
          <p:cNvPr id="91" name="Google Shape;91;p18"/>
          <p:cNvSpPr txBox="1"/>
          <p:nvPr/>
        </p:nvSpPr>
        <p:spPr>
          <a:xfrm>
            <a:off x="-233400" y="5359625"/>
            <a:ext cx="43719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1kg of mass =9×10to the power of six joules of energy which is equal to 21 megaton of TNT. 99 megatons of TNT is enough to destroy the earth.In simple words 4.7 kgs of mass is enough to destroy the Earth.</a:t>
            </a:r>
            <a:endParaRPr>
              <a:solidFill>
                <a:schemeClr val="lt1"/>
              </a:solidFil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nvSpPr>
        <p:spPr>
          <a:xfrm>
            <a:off x="648350" y="354425"/>
            <a:ext cx="5515200" cy="26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9"/>
          <p:cNvPicPr preferRelativeResize="0"/>
          <p:nvPr/>
        </p:nvPicPr>
        <p:blipFill>
          <a:blip r:embed="rId3">
            <a:alphaModFix/>
          </a:blip>
          <a:stretch>
            <a:fillRect/>
          </a:stretch>
        </p:blipFill>
        <p:spPr>
          <a:xfrm>
            <a:off x="3652598" y="152400"/>
            <a:ext cx="3057750" cy="3271075"/>
          </a:xfrm>
          <a:prstGeom prst="rect">
            <a:avLst/>
          </a:prstGeom>
          <a:noFill/>
          <a:ln>
            <a:noFill/>
          </a:ln>
        </p:spPr>
      </p:pic>
      <p:pic>
        <p:nvPicPr>
          <p:cNvPr id="98" name="Google Shape;98;p19"/>
          <p:cNvPicPr preferRelativeResize="0"/>
          <p:nvPr/>
        </p:nvPicPr>
        <p:blipFill>
          <a:blip r:embed="rId4">
            <a:alphaModFix/>
          </a:blip>
          <a:stretch>
            <a:fillRect/>
          </a:stretch>
        </p:blipFill>
        <p:spPr>
          <a:xfrm>
            <a:off x="167002" y="152400"/>
            <a:ext cx="3272926" cy="3271076"/>
          </a:xfrm>
          <a:prstGeom prst="rect">
            <a:avLst/>
          </a:prstGeom>
          <a:noFill/>
          <a:ln>
            <a:noFill/>
          </a:ln>
        </p:spPr>
      </p:pic>
      <p:sp>
        <p:nvSpPr>
          <p:cNvPr id="99" name="Google Shape;99;p19"/>
          <p:cNvSpPr txBox="1"/>
          <p:nvPr/>
        </p:nvSpPr>
        <p:spPr>
          <a:xfrm>
            <a:off x="167000" y="3523000"/>
            <a:ext cx="6876900" cy="10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Indie Flower"/>
                <a:ea typeface="Indie Flower"/>
                <a:cs typeface="Indie Flower"/>
                <a:sym typeface="Indie Flower"/>
              </a:rPr>
              <a:t>Even though both watches weigh exactly the same, t</a:t>
            </a:r>
            <a:r>
              <a:rPr lang="en" sz="2100">
                <a:latin typeface="Indie Flower"/>
                <a:ea typeface="Indie Flower"/>
                <a:cs typeface="Indie Flower"/>
                <a:sym typeface="Indie Flower"/>
              </a:rPr>
              <a:t>he watch in motion contains more mass than the watch at rest , as it has more </a:t>
            </a:r>
            <a:r>
              <a:rPr lang="en" sz="2100">
                <a:latin typeface="Indie Flower"/>
                <a:ea typeface="Indie Flower"/>
                <a:cs typeface="Indie Flower"/>
                <a:sym typeface="Indie Flower"/>
              </a:rPr>
              <a:t>kinetic energy and potential energy.</a:t>
            </a:r>
            <a:endParaRPr sz="2100">
              <a:latin typeface="Indie Flower"/>
              <a:ea typeface="Indie Flower"/>
              <a:cs typeface="Indie Flower"/>
              <a:sym typeface="Indie Flower"/>
            </a:endParaRPr>
          </a:p>
        </p:txBody>
      </p:sp>
      <p:pic>
        <p:nvPicPr>
          <p:cNvPr id="100" name="Google Shape;100;p19"/>
          <p:cNvPicPr preferRelativeResize="0"/>
          <p:nvPr/>
        </p:nvPicPr>
        <p:blipFill>
          <a:blip r:embed="rId5">
            <a:alphaModFix/>
          </a:blip>
          <a:stretch>
            <a:fillRect/>
          </a:stretch>
        </p:blipFill>
        <p:spPr>
          <a:xfrm>
            <a:off x="6279275" y="152400"/>
            <a:ext cx="2864725" cy="849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1662500" y="0"/>
            <a:ext cx="5364900" cy="572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74EA7"/>
                </a:solidFill>
                <a:latin typeface="Comfortaa"/>
                <a:ea typeface="Comfortaa"/>
                <a:cs typeface="Comfortaa"/>
                <a:sym typeface="Comfortaa"/>
              </a:rPr>
              <a:t>S</a:t>
            </a:r>
            <a:r>
              <a:rPr b="1" lang="en">
                <a:solidFill>
                  <a:srgbClr val="674EA7"/>
                </a:solidFill>
                <a:latin typeface="Comfortaa"/>
                <a:ea typeface="Comfortaa"/>
                <a:cs typeface="Comfortaa"/>
                <a:sym typeface="Comfortaa"/>
              </a:rPr>
              <a:t>pecial Theory of Relativity </a:t>
            </a:r>
            <a:endParaRPr b="1">
              <a:solidFill>
                <a:srgbClr val="674EA7"/>
              </a:solidFill>
              <a:latin typeface="Comfortaa"/>
              <a:ea typeface="Comfortaa"/>
              <a:cs typeface="Comfortaa"/>
              <a:sym typeface="Comfortaa"/>
            </a:endParaRPr>
          </a:p>
        </p:txBody>
      </p:sp>
      <p:pic>
        <p:nvPicPr>
          <p:cNvPr id="106" name="Google Shape;106;p20"/>
          <p:cNvPicPr preferRelativeResize="0"/>
          <p:nvPr/>
        </p:nvPicPr>
        <p:blipFill>
          <a:blip r:embed="rId3">
            <a:alphaModFix/>
          </a:blip>
          <a:stretch>
            <a:fillRect/>
          </a:stretch>
        </p:blipFill>
        <p:spPr>
          <a:xfrm>
            <a:off x="1397475" y="2026200"/>
            <a:ext cx="5861650" cy="2812950"/>
          </a:xfrm>
          <a:prstGeom prst="rect">
            <a:avLst/>
          </a:prstGeom>
          <a:noFill/>
          <a:ln>
            <a:noFill/>
          </a:ln>
        </p:spPr>
      </p:pic>
      <p:sp>
        <p:nvSpPr>
          <p:cNvPr id="107" name="Google Shape;107;p20"/>
          <p:cNvSpPr txBox="1"/>
          <p:nvPr/>
        </p:nvSpPr>
        <p:spPr>
          <a:xfrm>
            <a:off x="310500" y="572700"/>
            <a:ext cx="8833500" cy="14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highlight>
                  <a:schemeClr val="lt1"/>
                </a:highlight>
                <a:latin typeface="Comfortaa"/>
                <a:ea typeface="Comfortaa"/>
                <a:cs typeface="Comfortaa"/>
                <a:sym typeface="Comfortaa"/>
              </a:rPr>
              <a:t>S</a:t>
            </a:r>
            <a:r>
              <a:rPr lang="en" sz="2300">
                <a:highlight>
                  <a:schemeClr val="lt1"/>
                </a:highlight>
                <a:latin typeface="Comfortaa"/>
                <a:ea typeface="Comfortaa"/>
                <a:cs typeface="Comfortaa"/>
                <a:sym typeface="Comfortaa"/>
              </a:rPr>
              <a:t>pecial theory of relativity is the relationship between space and time for a object travelling at a consistent speed. One of its main aspects  concerns the speed of light. </a:t>
            </a:r>
            <a:endParaRPr sz="2300">
              <a:highlight>
                <a:schemeClr val="lt1"/>
              </a:highlight>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ppt_w</p:attrName>
                                        </p:attrNameLst>
                                      </p:cBhvr>
                                      <p:tavLst>
                                        <p:tav fmla="" tm="0">
                                          <p:val>
                                            <p:strVal val="0"/>
                                          </p:val>
                                        </p:tav>
                                        <p:tav fmla="" tm="100000">
                                          <p:val>
                                            <p:strVal val="#ppt_w"/>
                                          </p:val>
                                        </p:tav>
                                      </p:tavLst>
                                    </p:anim>
                                    <p:anim calcmode="lin" valueType="num">
                                      <p:cBhvr additive="base">
                                        <p:cTn dur="1000"/>
                                        <p:tgtEl>
                                          <p:spTgt spid="1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a:blip r:embed="rId3">
            <a:alphaModFix/>
          </a:blip>
          <a:stretch>
            <a:fillRect/>
          </a:stretch>
        </p:blipFill>
        <p:spPr>
          <a:xfrm>
            <a:off x="410475" y="348075"/>
            <a:ext cx="6871074" cy="2455725"/>
          </a:xfrm>
          <a:prstGeom prst="rect">
            <a:avLst/>
          </a:prstGeom>
          <a:noFill/>
          <a:ln>
            <a:noFill/>
          </a:ln>
        </p:spPr>
      </p:pic>
      <p:pic>
        <p:nvPicPr>
          <p:cNvPr id="113" name="Google Shape;113;p21"/>
          <p:cNvPicPr preferRelativeResize="0"/>
          <p:nvPr/>
        </p:nvPicPr>
        <p:blipFill>
          <a:blip r:embed="rId4">
            <a:alphaModFix/>
          </a:blip>
          <a:stretch>
            <a:fillRect/>
          </a:stretch>
        </p:blipFill>
        <p:spPr>
          <a:xfrm>
            <a:off x="695038" y="657425"/>
            <a:ext cx="7753924" cy="4234676"/>
          </a:xfrm>
          <a:prstGeom prst="rect">
            <a:avLst/>
          </a:prstGeom>
          <a:noFill/>
          <a:ln>
            <a:noFill/>
          </a:ln>
        </p:spPr>
      </p:pic>
      <p:pic>
        <p:nvPicPr>
          <p:cNvPr id="114" name="Google Shape;114;p21"/>
          <p:cNvPicPr preferRelativeResize="0"/>
          <p:nvPr/>
        </p:nvPicPr>
        <p:blipFill rotWithShape="1">
          <a:blip r:embed="rId5">
            <a:alphaModFix/>
          </a:blip>
          <a:srcRect b="6032" l="3729" r="3729" t="6024"/>
          <a:stretch/>
        </p:blipFill>
        <p:spPr>
          <a:xfrm>
            <a:off x="308275" y="599425"/>
            <a:ext cx="7856125" cy="4350675"/>
          </a:xfrm>
          <a:prstGeom prst="rect">
            <a:avLst/>
          </a:prstGeom>
          <a:noFill/>
          <a:ln>
            <a:noFill/>
          </a:ln>
        </p:spPr>
      </p:pic>
      <p:pic>
        <p:nvPicPr>
          <p:cNvPr id="115" name="Google Shape;115;p21"/>
          <p:cNvPicPr preferRelativeResize="0"/>
          <p:nvPr/>
        </p:nvPicPr>
        <p:blipFill>
          <a:blip r:embed="rId6">
            <a:alphaModFix/>
          </a:blip>
          <a:stretch>
            <a:fillRect/>
          </a:stretch>
        </p:blipFill>
        <p:spPr>
          <a:xfrm>
            <a:off x="359375" y="551075"/>
            <a:ext cx="7753926" cy="4447374"/>
          </a:xfrm>
          <a:prstGeom prst="rect">
            <a:avLst/>
          </a:prstGeom>
          <a:noFill/>
          <a:ln>
            <a:noFill/>
          </a:ln>
        </p:spPr>
      </p:pic>
      <p:sp>
        <p:nvSpPr>
          <p:cNvPr id="116" name="Google Shape;116;p21"/>
          <p:cNvSpPr/>
          <p:nvPr/>
        </p:nvSpPr>
        <p:spPr>
          <a:xfrm>
            <a:off x="883950" y="3422400"/>
            <a:ext cx="6871200" cy="1469700"/>
          </a:xfrm>
          <a:prstGeom prst="flowChartAlternateProcess">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674EA7"/>
                </a:solidFill>
                <a:latin typeface="Quicksand"/>
                <a:ea typeface="Quicksand"/>
                <a:cs typeface="Quicksand"/>
                <a:sym typeface="Quicksand"/>
              </a:rPr>
              <a:t>As speed= distance/time, we know that the speed of  light is constant  as distance and time is relative to speed. Therefore for light if you change the distance and time the speed remains the same!</a:t>
            </a:r>
            <a:endParaRPr b="1" sz="1600">
              <a:solidFill>
                <a:srgbClr val="674EA7"/>
              </a:solidFill>
              <a:latin typeface="Quicksand"/>
              <a:ea typeface="Quicksand"/>
              <a:cs typeface="Quicksand"/>
              <a:sym typeface="Quicksand"/>
            </a:endParaRPr>
          </a:p>
          <a:p>
            <a:pPr indent="0" lvl="0" marL="0" rtl="0" algn="l">
              <a:lnSpc>
                <a:spcPct val="115000"/>
              </a:lnSpc>
              <a:spcBef>
                <a:spcPts val="1600"/>
              </a:spcBef>
              <a:spcAft>
                <a:spcPts val="1600"/>
              </a:spcAft>
              <a:buClr>
                <a:schemeClr val="dk1"/>
              </a:buClr>
              <a:buSzPts val="1100"/>
              <a:buFont typeface="Arial"/>
              <a:buNone/>
            </a:pPr>
            <a:r>
              <a:t/>
            </a:r>
            <a:endParaRPr b="1">
              <a:solidFill>
                <a:srgbClr val="674EA7"/>
              </a:solidFill>
            </a:endParaRPr>
          </a:p>
        </p:txBody>
      </p:sp>
      <p:pic>
        <p:nvPicPr>
          <p:cNvPr id="117" name="Google Shape;117;p21"/>
          <p:cNvPicPr preferRelativeResize="0"/>
          <p:nvPr/>
        </p:nvPicPr>
        <p:blipFill rotWithShape="1">
          <a:blip r:embed="rId7">
            <a:alphaModFix/>
          </a:blip>
          <a:srcRect b="0" l="0" r="0" t="0"/>
          <a:stretch/>
        </p:blipFill>
        <p:spPr>
          <a:xfrm>
            <a:off x="-96675" y="0"/>
            <a:ext cx="9144000" cy="5298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5"/>
                                        </p:tgtEl>
                                      </p:cBhvr>
                                    </p:animEffect>
                                    <p:set>
                                      <p:cBhvr>
                                        <p:cTn dur="1" fill="hold">
                                          <p:stCondLst>
                                            <p:cond delay="1000"/>
                                          </p:stCondLst>
                                        </p:cTn>
                                        <p:tgtEl>
                                          <p:spTgt spid="115"/>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ppt_w</p:attrName>
                                        </p:attrNameLst>
                                      </p:cBhvr>
                                      <p:tavLst>
                                        <p:tav fmla="" tm="0">
                                          <p:val>
                                            <p:strVal val="0"/>
                                          </p:val>
                                        </p:tav>
                                        <p:tav fmla="" tm="100000">
                                          <p:val>
                                            <p:strVal val="#ppt_w"/>
                                          </p:val>
                                        </p:tav>
                                      </p:tavLst>
                                    </p:anim>
                                    <p:anim calcmode="lin" valueType="num">
                                      <p:cBhvr additive="base">
                                        <p:cTn dur="1000"/>
                                        <p:tgtEl>
                                          <p:spTgt spid="1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4"/>
                                        </p:tgtEl>
                                      </p:cBhvr>
                                    </p:animEffect>
                                    <p:set>
                                      <p:cBhvr>
                                        <p:cTn dur="1" fill="hold">
                                          <p:stCondLst>
                                            <p:cond delay="1000"/>
                                          </p:stCondLst>
                                        </p:cTn>
                                        <p:tgtEl>
                                          <p:spTgt spid="11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1000"/>
                                        <p:tgtEl>
                                          <p:spTgt spid="113"/>
                                        </p:tgtEl>
                                        <p:attrNameLst>
                                          <p:attrName>ppt_y</p:attrName>
                                        </p:attrNameLst>
                                      </p:cBhvr>
                                      <p:tavLst>
                                        <p:tav fmla="" tm="0">
                                          <p:val>
                                            <p:strVal val="#ppt_y"/>
                                          </p:val>
                                        </p:tav>
                                        <p:tav fmla="" tm="100000">
                                          <p:val>
                                            <p:strVal val="#ppt_y+1"/>
                                          </p:val>
                                        </p:tav>
                                      </p:tavLst>
                                    </p:anim>
                                    <p:set>
                                      <p:cBhvr>
                                        <p:cTn dur="1" fill="hold">
                                          <p:stCondLst>
                                            <p:cond delay="1000"/>
                                          </p:stCondLst>
                                        </p:cTn>
                                        <p:tgtEl>
                                          <p:spTgt spid="113"/>
                                        </p:tgtEl>
                                        <p:attrNameLst>
                                          <p:attrName>style.visibility</p:attrName>
                                        </p:attrNameLst>
                                      </p:cBhvr>
                                      <p:to>
                                        <p:strVal val="hidden"/>
                                      </p:to>
                                    </p:set>
                                  </p:childTnLst>
                                </p:cTn>
                              </p:par>
                              <p:par>
                                <p:cTn fill="hold" nodeType="withEffect" presetClass="entr" presetID="2" presetSubtype="1">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